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93" r:id="rId3"/>
    <p:sldId id="259" r:id="rId4"/>
    <p:sldId id="294" r:id="rId5"/>
    <p:sldId id="297" r:id="rId6"/>
    <p:sldId id="298" r:id="rId7"/>
    <p:sldId id="299" r:id="rId8"/>
    <p:sldId id="300" r:id="rId9"/>
    <p:sldId id="301" r:id="rId10"/>
    <p:sldId id="302" r:id="rId11"/>
    <p:sldId id="303" r:id="rId12"/>
    <p:sldId id="304" r:id="rId13"/>
    <p:sldId id="307" r:id="rId14"/>
    <p:sldId id="305" r:id="rId15"/>
    <p:sldId id="306" r:id="rId16"/>
    <p:sldId id="308" r:id="rId17"/>
    <p:sldId id="310" r:id="rId18"/>
    <p:sldId id="309" r:id="rId19"/>
    <p:sldId id="295" r:id="rId2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58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2014-05-11</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2014-05-11</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075240" cy="1371600"/>
          </a:xfrm>
        </p:spPr>
        <p:txBody>
          <a:bodyPr/>
          <a:lstStyle/>
          <a:p>
            <a:r>
              <a:rPr lang="en-US" altLang="ko-KR" dirty="0" smtClean="0"/>
              <a:t>4-2. flood</a:t>
            </a:r>
            <a:endParaRPr lang="ko-KR" altLang="en-US" dirty="0"/>
          </a:p>
        </p:txBody>
      </p:sp>
      <p:sp>
        <p:nvSpPr>
          <p:cNvPr id="3" name="내용 개체 틀 2"/>
          <p:cNvSpPr>
            <a:spLocks noGrp="1"/>
          </p:cNvSpPr>
          <p:nvPr>
            <p:ph idx="1"/>
          </p:nvPr>
        </p:nvSpPr>
        <p:spPr/>
        <p:txBody>
          <a:bodyPr>
            <a:normAutofit fontScale="92500" lnSpcReduction="10000"/>
          </a:bodyPr>
          <a:lstStyle/>
          <a:p>
            <a:r>
              <a:rPr lang="en-US" altLang="ko-KR" sz="3200" dirty="0" smtClean="0"/>
              <a:t>4-2-1. Generals</a:t>
            </a:r>
          </a:p>
          <a:p>
            <a:endParaRPr lang="en-US" altLang="ko-KR" sz="3200" dirty="0" smtClean="0"/>
          </a:p>
          <a:p>
            <a:pPr marL="457200" indent="-457200">
              <a:buFont typeface="Arial" panose="020B0604020202020204" pitchFamily="34" charset="0"/>
              <a:buChar char="•"/>
            </a:pPr>
            <a:r>
              <a:rPr lang="en-US" sz="3200" dirty="0" smtClean="0"/>
              <a:t>Overflow </a:t>
            </a:r>
            <a:r>
              <a:rPr lang="en-US" sz="3200" dirty="0"/>
              <a:t>of water that submerges land which is usually </a:t>
            </a:r>
            <a:r>
              <a:rPr lang="en-US" sz="3200" dirty="0" smtClean="0"/>
              <a:t>dry</a:t>
            </a:r>
          </a:p>
          <a:p>
            <a:pPr marL="457200" indent="-457200">
              <a:buFont typeface="Arial" panose="020B0604020202020204" pitchFamily="34" charset="0"/>
              <a:buChar char="•"/>
            </a:pPr>
            <a:r>
              <a:rPr lang="en-US" altLang="ko-KR" sz="3200" dirty="0" smtClean="0"/>
              <a:t>Occurs whenever/wherever the water is supplied more than the drainage capacity (how about </a:t>
            </a:r>
            <a:r>
              <a:rPr lang="en-US" altLang="ko-KR" sz="3200" smtClean="0"/>
              <a:t>sea flooding?)</a:t>
            </a:r>
            <a:endParaRPr lang="en-US" altLang="ko-KR" sz="3200" dirty="0" smtClean="0"/>
          </a:p>
          <a:p>
            <a:pPr marL="457200" indent="-457200">
              <a:buFont typeface="Arial" panose="020B0604020202020204" pitchFamily="34" charset="0"/>
              <a:buChar char="•"/>
            </a:pPr>
            <a:r>
              <a:rPr lang="en-US" altLang="ko-KR" sz="3200" dirty="0" smtClean="0"/>
              <a:t>Upstream vs. downstream flooding</a:t>
            </a:r>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Unnatural Disaster: Human Factors in the Mississippi Floo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765175"/>
            <a:ext cx="5715000" cy="3600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p:cNvSpPr>
            <a:spLocks noChangeArrowheads="1"/>
          </p:cNvSpPr>
          <p:nvPr/>
        </p:nvSpPr>
        <p:spPr bwMode="auto">
          <a:xfrm>
            <a:off x="1547813" y="4576138"/>
            <a:ext cx="619283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kumimoji="1" lang="en-US" altLang="ko-KR" sz="1200" dirty="0" smtClean="0">
                <a:solidFill>
                  <a:srgbClr val="000000"/>
                </a:solidFill>
                <a:ea typeface="굴림" panose="020B0600000101010101" pitchFamily="50" charset="-127"/>
              </a:rPr>
              <a:t>For the third time in 15 years the Mississippi River massively burst its banks this spring, inundating tiny Missouri towns such as Winfield (population 720) and Foley (population 178), causing potentially billions of dollars' worth of destruction—although the damages are still being assessed—and hiking corn prices to $8.00 a bushel in the wake of the lost crop </a:t>
            </a:r>
          </a:p>
        </p:txBody>
      </p:sp>
      <p:sp>
        <p:nvSpPr>
          <p:cNvPr id="6" name="Rectangle 7"/>
          <p:cNvSpPr>
            <a:spLocks noChangeArrowheads="1"/>
          </p:cNvSpPr>
          <p:nvPr/>
        </p:nvSpPr>
        <p:spPr bwMode="auto">
          <a:xfrm>
            <a:off x="1547813" y="5734050"/>
            <a:ext cx="48593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kumimoji="1" lang="en-US" altLang="ko-KR" sz="1200" dirty="0" smtClean="0">
                <a:solidFill>
                  <a:srgbClr val="000000"/>
                </a:solidFill>
                <a:ea typeface="굴림" panose="020B0600000101010101" pitchFamily="50" charset="-127"/>
              </a:rPr>
              <a:t>http://www.ehponline.org/members/2008/116-9/spheres.html </a:t>
            </a:r>
          </a:p>
        </p:txBody>
      </p:sp>
    </p:spTree>
    <p:extLst>
      <p:ext uri="{BB962C8B-B14F-4D97-AF65-F5344CB8AC3E}">
        <p14:creationId xmlns:p14="http://schemas.microsoft.com/office/powerpoint/2010/main" val="3853225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SC002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655" y="692696"/>
            <a:ext cx="6951721" cy="464606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p:cNvSpPr>
            <a:spLocks noChangeArrowheads="1"/>
          </p:cNvSpPr>
          <p:nvPr/>
        </p:nvSpPr>
        <p:spPr bwMode="auto">
          <a:xfrm>
            <a:off x="1835150" y="5589588"/>
            <a:ext cx="4572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kumimoji="1" lang="en-US" altLang="ko-KR" sz="1200" dirty="0" smtClean="0">
                <a:solidFill>
                  <a:srgbClr val="000000"/>
                </a:solidFill>
                <a:ea typeface="굴림" panose="020B0600000101010101" pitchFamily="50" charset="-127"/>
              </a:rPr>
              <a:t> http://igbs.kr/content.asp%3FMco...eNo%3D11</a:t>
            </a:r>
          </a:p>
          <a:p>
            <a:pPr fontAlgn="base">
              <a:spcBef>
                <a:spcPct val="50000"/>
              </a:spcBef>
              <a:spcAft>
                <a:spcPct val="0"/>
              </a:spcAft>
            </a:pPr>
            <a:r>
              <a:rPr kumimoji="1" lang="en-US" altLang="ko-KR" sz="1200" dirty="0" err="1" smtClean="0">
                <a:solidFill>
                  <a:srgbClr val="000000"/>
                </a:solidFill>
                <a:ea typeface="굴림" panose="020B0600000101010101" pitchFamily="50" charset="-127"/>
              </a:rPr>
              <a:t>Soyang</a:t>
            </a:r>
            <a:r>
              <a:rPr kumimoji="1" lang="en-US" altLang="ko-KR" sz="1200" dirty="0" smtClean="0">
                <a:solidFill>
                  <a:srgbClr val="000000"/>
                </a:solidFill>
                <a:ea typeface="굴림" panose="020B0600000101010101" pitchFamily="50" charset="-127"/>
              </a:rPr>
              <a:t> Dam</a:t>
            </a:r>
            <a:r>
              <a:rPr kumimoji="1" lang="ko-KR" altLang="en-US" sz="1200" dirty="0" smtClean="0">
                <a:solidFill>
                  <a:srgbClr val="000000"/>
                </a:solidFill>
                <a:ea typeface="굴림" panose="020B0600000101010101" pitchFamily="50" charset="-127"/>
              </a:rPr>
              <a:t> </a:t>
            </a:r>
            <a:endParaRPr kumimoji="1" lang="ko-KR" altLang="en-US" sz="1200" dirty="0" smtClean="0">
              <a:solidFill>
                <a:srgbClr val="000000"/>
              </a:solidFill>
              <a:ea typeface="굴림" panose="020B0600000101010101" pitchFamily="50" charset="-127"/>
            </a:endParaRPr>
          </a:p>
        </p:txBody>
      </p:sp>
    </p:spTree>
    <p:extLst>
      <p:ext uri="{BB962C8B-B14F-4D97-AF65-F5344CB8AC3E}">
        <p14:creationId xmlns:p14="http://schemas.microsoft.com/office/powerpoint/2010/main" val="1891115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spa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descr="BE0256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908050"/>
            <a:ext cx="4257675" cy="42862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9"/>
          <p:cNvSpPr>
            <a:spLocks noChangeArrowheads="1"/>
          </p:cNvSpPr>
          <p:nvPr/>
        </p:nvSpPr>
        <p:spPr bwMode="auto">
          <a:xfrm>
            <a:off x="2339975" y="5373688"/>
            <a:ext cx="45720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ko-KR" sz="1200"/>
              <a:t>Flood Damage in Longarone Village </a:t>
            </a:r>
          </a:p>
          <a:p>
            <a:pPr>
              <a:spcBef>
                <a:spcPct val="50000"/>
              </a:spcBef>
            </a:pPr>
            <a:r>
              <a:rPr lang="en-US" altLang="ko-KR" sz="1200"/>
              <a:t>A church tower remains standing in the Italian village of Longarone after flood waters from the Vaiont Dam roared through the village, destroying most of it and killing over 2,000 people. October 10, 1963.</a:t>
            </a:r>
          </a:p>
        </p:txBody>
      </p:sp>
      <p:sp>
        <p:nvSpPr>
          <p:cNvPr id="7" name="Rectangle 10"/>
          <p:cNvSpPr>
            <a:spLocks noChangeArrowheads="1"/>
          </p:cNvSpPr>
          <p:nvPr/>
        </p:nvSpPr>
        <p:spPr bwMode="auto">
          <a:xfrm>
            <a:off x="1763713" y="620713"/>
            <a:ext cx="585564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200"/>
              <a:t>http://www.corbisimages.com/Enlargement/Enlargement.aspx?id=BE025609&amp;ext=1</a:t>
            </a:r>
          </a:p>
        </p:txBody>
      </p:sp>
      <p:sp>
        <p:nvSpPr>
          <p:cNvPr id="8" name="Text Box 12"/>
          <p:cNvSpPr txBox="1">
            <a:spLocks noChangeArrowheads="1"/>
          </p:cNvSpPr>
          <p:nvPr/>
        </p:nvSpPr>
        <p:spPr bwMode="auto">
          <a:xfrm>
            <a:off x="735013" y="274638"/>
            <a:ext cx="27604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1200"/>
              <a:t>1963. 10. 9. Italy Vaiont Dam Disaster</a:t>
            </a:r>
          </a:p>
        </p:txBody>
      </p:sp>
    </p:spTree>
    <p:extLst>
      <p:ext uri="{BB962C8B-B14F-4D97-AF65-F5344CB8AC3E}">
        <p14:creationId xmlns:p14="http://schemas.microsoft.com/office/powerpoint/2010/main" val="267212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251520" y="118542"/>
            <a:ext cx="4171195" cy="2736304"/>
          </a:xfrm>
          <a:prstGeom prst="rect">
            <a:avLst/>
          </a:prstGeom>
        </p:spPr>
      </p:pic>
      <p:pic>
        <p:nvPicPr>
          <p:cNvPr id="3" name="그림 2"/>
          <p:cNvPicPr>
            <a:picLocks noChangeAspect="1"/>
          </p:cNvPicPr>
          <p:nvPr/>
        </p:nvPicPr>
        <p:blipFill>
          <a:blip r:embed="rId3"/>
          <a:stretch>
            <a:fillRect/>
          </a:stretch>
        </p:blipFill>
        <p:spPr>
          <a:xfrm>
            <a:off x="4572000" y="116632"/>
            <a:ext cx="4107321" cy="2738214"/>
          </a:xfrm>
          <a:prstGeom prst="rect">
            <a:avLst/>
          </a:prstGeom>
        </p:spPr>
      </p:pic>
      <p:pic>
        <p:nvPicPr>
          <p:cNvPr id="4" name="그림 3"/>
          <p:cNvPicPr>
            <a:picLocks noChangeAspect="1"/>
          </p:cNvPicPr>
          <p:nvPr/>
        </p:nvPicPr>
        <p:blipFill>
          <a:blip r:embed="rId4"/>
          <a:stretch>
            <a:fillRect/>
          </a:stretch>
        </p:blipFill>
        <p:spPr>
          <a:xfrm>
            <a:off x="276697" y="2924944"/>
            <a:ext cx="4186672" cy="3860254"/>
          </a:xfrm>
          <a:prstGeom prst="rect">
            <a:avLst/>
          </a:prstGeom>
        </p:spPr>
      </p:pic>
      <p:pic>
        <p:nvPicPr>
          <p:cNvPr id="5" name="그림 4"/>
          <p:cNvPicPr>
            <a:picLocks noChangeAspect="1"/>
          </p:cNvPicPr>
          <p:nvPr/>
        </p:nvPicPr>
        <p:blipFill>
          <a:blip r:embed="rId5"/>
          <a:stretch>
            <a:fillRect/>
          </a:stretch>
        </p:blipFill>
        <p:spPr>
          <a:xfrm>
            <a:off x="4584154" y="2996952"/>
            <a:ext cx="4165169" cy="2520280"/>
          </a:xfrm>
          <a:prstGeom prst="rect">
            <a:avLst/>
          </a:prstGeom>
        </p:spPr>
      </p:pic>
      <p:sp>
        <p:nvSpPr>
          <p:cNvPr id="6" name="직사각형 5"/>
          <p:cNvSpPr/>
          <p:nvPr/>
        </p:nvSpPr>
        <p:spPr>
          <a:xfrm>
            <a:off x="4463369" y="5659338"/>
            <a:ext cx="4572000" cy="276999"/>
          </a:xfrm>
          <a:prstGeom prst="rect">
            <a:avLst/>
          </a:prstGeom>
        </p:spPr>
        <p:txBody>
          <a:bodyPr>
            <a:spAutoFit/>
          </a:bodyPr>
          <a:lstStyle/>
          <a:p>
            <a:r>
              <a:rPr lang="en-US" sz="1200" dirty="0"/>
              <a:t>http://engjjang.egloos.com/viewer/10488208</a:t>
            </a:r>
          </a:p>
        </p:txBody>
      </p:sp>
    </p:spTree>
    <p:extLst>
      <p:ext uri="{BB962C8B-B14F-4D97-AF65-F5344CB8AC3E}">
        <p14:creationId xmlns:p14="http://schemas.microsoft.com/office/powerpoint/2010/main" val="128370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4-2-6. Flood </a:t>
            </a:r>
            <a:r>
              <a:rPr lang="en-US" altLang="ko-KR" sz="3200" dirty="0" err="1" smtClean="0"/>
              <a:t>Forcasting</a:t>
            </a:r>
            <a:r>
              <a:rPr lang="en-US" altLang="ko-KR" sz="3200" dirty="0" smtClean="0"/>
              <a:t>?</a:t>
            </a:r>
          </a:p>
          <a:p>
            <a:endParaRPr lang="en-US" altLang="ko-KR" sz="3200" dirty="0" smtClean="0"/>
          </a:p>
        </p:txBody>
      </p:sp>
      <p:pic>
        <p:nvPicPr>
          <p:cNvPr id="4" name="Picture 5" descr="redriverre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3" y="2203723"/>
            <a:ext cx="3314700" cy="27717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p:cNvSpPr>
            <a:spLocks noChangeArrowheads="1"/>
          </p:cNvSpPr>
          <p:nvPr/>
        </p:nvSpPr>
        <p:spPr bwMode="auto">
          <a:xfrm>
            <a:off x="-324470" y="5156473"/>
            <a:ext cx="356379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kumimoji="1" lang="en-US" altLang="ko-KR" sz="1000" smtClean="0">
                <a:solidFill>
                  <a:srgbClr val="000000"/>
                </a:solidFill>
                <a:ea typeface="굴림" panose="020B0600000101010101" pitchFamily="50" charset="-127"/>
              </a:rPr>
              <a:t>http://serc.carleton.edu/images/quantskills/methods/quantlitf</a:t>
            </a:r>
          </a:p>
        </p:txBody>
      </p:sp>
      <p:pic>
        <p:nvPicPr>
          <p:cNvPr id="6" name="Picture 8" descr="Housatonic disch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2060848"/>
            <a:ext cx="5003800" cy="31115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9"/>
          <p:cNvSpPr>
            <a:spLocks noChangeArrowheads="1"/>
          </p:cNvSpPr>
          <p:nvPr/>
        </p:nvSpPr>
        <p:spPr bwMode="auto">
          <a:xfrm>
            <a:off x="3418855" y="5516836"/>
            <a:ext cx="460735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kumimoji="1" lang="en-US" altLang="ko-KR" sz="1000" smtClean="0">
                <a:solidFill>
                  <a:srgbClr val="000000"/>
                </a:solidFill>
                <a:ea typeface="굴림" panose="020B0600000101010101" pitchFamily="50" charset="-127"/>
              </a:rPr>
              <a:t>http://www.trincoll.edu/~jgourley/GEOS%20112%20Stream%20Discharge.htm</a:t>
            </a:r>
          </a:p>
        </p:txBody>
      </p:sp>
    </p:spTree>
    <p:extLst>
      <p:ext uri="{BB962C8B-B14F-4D97-AF65-F5344CB8AC3E}">
        <p14:creationId xmlns:p14="http://schemas.microsoft.com/office/powerpoint/2010/main" val="1133747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4-2-7. Urbanization and Flood</a:t>
            </a:r>
          </a:p>
          <a:p>
            <a:endParaRPr lang="en-US" altLang="ko-KR" sz="3200" dirty="0" smtClean="0"/>
          </a:p>
        </p:txBody>
      </p:sp>
      <p:pic>
        <p:nvPicPr>
          <p:cNvPr id="2" name="그림 1"/>
          <p:cNvPicPr>
            <a:picLocks noChangeAspect="1"/>
          </p:cNvPicPr>
          <p:nvPr/>
        </p:nvPicPr>
        <p:blipFill>
          <a:blip r:embed="rId2"/>
          <a:stretch>
            <a:fillRect/>
          </a:stretch>
        </p:blipFill>
        <p:spPr>
          <a:xfrm>
            <a:off x="971600" y="1628800"/>
            <a:ext cx="6433042" cy="4177010"/>
          </a:xfrm>
          <a:prstGeom prst="rect">
            <a:avLst/>
          </a:prstGeom>
        </p:spPr>
      </p:pic>
      <p:sp>
        <p:nvSpPr>
          <p:cNvPr id="4" name="직사각형 3"/>
          <p:cNvSpPr/>
          <p:nvPr/>
        </p:nvSpPr>
        <p:spPr>
          <a:xfrm>
            <a:off x="395536" y="6126163"/>
            <a:ext cx="7920880" cy="276999"/>
          </a:xfrm>
          <a:prstGeom prst="rect">
            <a:avLst/>
          </a:prstGeom>
        </p:spPr>
        <p:txBody>
          <a:bodyPr wrap="square">
            <a:spAutoFit/>
          </a:bodyPr>
          <a:lstStyle/>
          <a:p>
            <a:r>
              <a:rPr lang="en-US" sz="1200" dirty="0"/>
              <a:t>http://wps.prenhall.com/esm_keller_introenvgeo_3/21/5391/1380326.cw/content/index.html</a:t>
            </a:r>
          </a:p>
        </p:txBody>
      </p:sp>
    </p:spTree>
    <p:extLst>
      <p:ext uri="{BB962C8B-B14F-4D97-AF65-F5344CB8AC3E}">
        <p14:creationId xmlns:p14="http://schemas.microsoft.com/office/powerpoint/2010/main" val="33217242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4-2-8. Measures</a:t>
            </a:r>
          </a:p>
          <a:p>
            <a:endParaRPr lang="en-US" altLang="ko-KR" sz="3200" dirty="0" smtClean="0"/>
          </a:p>
          <a:p>
            <a:pPr marL="457200" indent="-457200">
              <a:buFont typeface="Arial" panose="020B0604020202020204" pitchFamily="34" charset="0"/>
              <a:buChar char="•"/>
            </a:pPr>
            <a:r>
              <a:rPr lang="en-US" altLang="ko-KR" sz="3200" dirty="0" smtClean="0"/>
              <a:t>Regulations on floodplain usage</a:t>
            </a:r>
          </a:p>
          <a:p>
            <a:pPr marL="457200" indent="-457200">
              <a:buFont typeface="Arial" panose="020B0604020202020204" pitchFamily="34" charset="0"/>
              <a:buChar char="•"/>
            </a:pPr>
            <a:r>
              <a:rPr lang="en-US" altLang="ko-KR" sz="3200" dirty="0" smtClean="0"/>
              <a:t>Insurance</a:t>
            </a:r>
          </a:p>
          <a:p>
            <a:pPr marL="457200" indent="-457200">
              <a:buFont typeface="Arial" panose="020B0604020202020204" pitchFamily="34" charset="0"/>
              <a:buChar char="•"/>
            </a:pPr>
            <a:r>
              <a:rPr lang="en-US" altLang="ko-KR" sz="3200" dirty="0" smtClean="0"/>
              <a:t>Preparation (of food and other supplies) for emergencies</a:t>
            </a:r>
          </a:p>
          <a:p>
            <a:pPr marL="457200" indent="-457200">
              <a:buFont typeface="Arial" panose="020B0604020202020204" pitchFamily="34" charset="0"/>
              <a:buChar char="•"/>
            </a:pPr>
            <a:r>
              <a:rPr lang="en-US" altLang="ko-KR" sz="3200" dirty="0" smtClean="0"/>
              <a:t>Hazard map</a:t>
            </a:r>
            <a:endParaRPr lang="en-US" altLang="ko-KR" sz="3200" dirty="0"/>
          </a:p>
        </p:txBody>
      </p:sp>
    </p:spTree>
    <p:extLst>
      <p:ext uri="{BB962C8B-B14F-4D97-AF65-F5344CB8AC3E}">
        <p14:creationId xmlns:p14="http://schemas.microsoft.com/office/powerpoint/2010/main" val="883610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899592" y="548680"/>
            <a:ext cx="7188558" cy="4824536"/>
          </a:xfrm>
          <a:prstGeom prst="rect">
            <a:avLst/>
          </a:prstGeom>
        </p:spPr>
      </p:pic>
      <p:sp>
        <p:nvSpPr>
          <p:cNvPr id="5" name="직사각형 4"/>
          <p:cNvSpPr/>
          <p:nvPr/>
        </p:nvSpPr>
        <p:spPr>
          <a:xfrm>
            <a:off x="899592" y="5661248"/>
            <a:ext cx="7704856" cy="461665"/>
          </a:xfrm>
          <a:prstGeom prst="rect">
            <a:avLst/>
          </a:prstGeom>
        </p:spPr>
        <p:txBody>
          <a:bodyPr wrap="square">
            <a:spAutoFit/>
          </a:bodyPr>
          <a:lstStyle/>
          <a:p>
            <a:r>
              <a:rPr lang="en-US" sz="1200" dirty="0"/>
              <a:t>http://pinalcountyaz.gov/DEPARTMENTS/PUBLICWORKS/FLOODCONTROLDISTRICT/FLOODPLAIN/Pages/FloodplainTerms.aspx</a:t>
            </a:r>
          </a:p>
        </p:txBody>
      </p:sp>
    </p:spTree>
    <p:extLst>
      <p:ext uri="{BB962C8B-B14F-4D97-AF65-F5344CB8AC3E}">
        <p14:creationId xmlns:p14="http://schemas.microsoft.com/office/powerpoint/2010/main" val="2481901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flood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87313"/>
            <a:ext cx="8678862" cy="663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039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2400" dirty="0" smtClean="0"/>
              <a:t>4-2-9. Deadliest Floods (from Wikipedia “Flood”)</a:t>
            </a:r>
            <a:endParaRPr lang="en-US" altLang="ko-KR" sz="2400" dirty="0" smtClean="0"/>
          </a:p>
          <a:p>
            <a:endParaRPr lang="en-US" altLang="ko-KR" sz="2400" dirty="0"/>
          </a:p>
          <a:p>
            <a:endParaRPr lang="en-US" altLang="ko-KR" sz="3200" dirty="0"/>
          </a:p>
          <a:p>
            <a:endParaRPr lang="en-US" altLang="ko-KR" sz="3200" dirty="0"/>
          </a:p>
        </p:txBody>
      </p:sp>
      <p:graphicFrame>
        <p:nvGraphicFramePr>
          <p:cNvPr id="4" name="표 3"/>
          <p:cNvGraphicFramePr>
            <a:graphicFrameLocks noGrp="1"/>
          </p:cNvGraphicFramePr>
          <p:nvPr>
            <p:extLst>
              <p:ext uri="{D42A27DB-BD31-4B8C-83A1-F6EECF244321}">
                <p14:modId xmlns:p14="http://schemas.microsoft.com/office/powerpoint/2010/main" val="2667804028"/>
              </p:ext>
            </p:extLst>
          </p:nvPr>
        </p:nvGraphicFramePr>
        <p:xfrm>
          <a:off x="539551" y="1556790"/>
          <a:ext cx="7992889" cy="4752532"/>
        </p:xfrm>
        <a:graphic>
          <a:graphicData uri="http://schemas.openxmlformats.org/drawingml/2006/table">
            <a:tbl>
              <a:tblPr firstRow="1" firstCol="1" bandRow="1"/>
              <a:tblGrid>
                <a:gridCol w="1598578"/>
                <a:gridCol w="3197155"/>
                <a:gridCol w="1598578"/>
                <a:gridCol w="1598578"/>
              </a:tblGrid>
              <a:tr h="348294">
                <a:tc>
                  <a:txBody>
                    <a:bodyPr/>
                    <a:lstStyle/>
                    <a:p>
                      <a:pPr algn="ctr">
                        <a:lnSpc>
                          <a:spcPct val="107000"/>
                        </a:lnSpc>
                        <a:spcAft>
                          <a:spcPts val="0"/>
                        </a:spcAft>
                      </a:pPr>
                      <a:r>
                        <a:rPr lang="en-US" sz="1200" b="1"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Death toll</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solidFill>
                      <a:srgbClr val="CCCCCC"/>
                    </a:solidFill>
                  </a:tcPr>
                </a:tc>
                <a:tc>
                  <a:txBody>
                    <a:bodyPr/>
                    <a:lstStyle/>
                    <a:p>
                      <a:pPr algn="ctr">
                        <a:lnSpc>
                          <a:spcPct val="107000"/>
                        </a:lnSpc>
                        <a:spcAft>
                          <a:spcPts val="0"/>
                        </a:spcAft>
                      </a:pPr>
                      <a:r>
                        <a:rPr lang="en-US" sz="1200" b="1"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Event</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solidFill>
                      <a:srgbClr val="CCCCCC"/>
                    </a:solidFill>
                  </a:tcPr>
                </a:tc>
                <a:tc>
                  <a:txBody>
                    <a:bodyPr/>
                    <a:lstStyle/>
                    <a:p>
                      <a:pPr algn="ctr">
                        <a:lnSpc>
                          <a:spcPct val="107000"/>
                        </a:lnSpc>
                        <a:spcAft>
                          <a:spcPts val="0"/>
                        </a:spcAft>
                      </a:pPr>
                      <a:r>
                        <a:rPr lang="en-US" sz="1200" b="1"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Location</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solidFill>
                      <a:srgbClr val="CCCCCC"/>
                    </a:solidFill>
                  </a:tcPr>
                </a:tc>
                <a:tc>
                  <a:txBody>
                    <a:bodyPr/>
                    <a:lstStyle/>
                    <a:p>
                      <a:pPr algn="ctr">
                        <a:lnSpc>
                          <a:spcPct val="107000"/>
                        </a:lnSpc>
                        <a:spcAft>
                          <a:spcPts val="0"/>
                        </a:spcAft>
                      </a:pPr>
                      <a:r>
                        <a:rPr lang="en-US" sz="1200" b="1"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Date</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solidFill>
                      <a:srgbClr val="CCCCCC"/>
                    </a:solidFill>
                  </a:tcPr>
                </a:tc>
              </a:tr>
              <a:tr h="665692">
                <a:tc>
                  <a:txBody>
                    <a:bodyPr/>
                    <a:lstStyle/>
                    <a:p>
                      <a:pPr algn="ctr">
                        <a:lnSpc>
                          <a:spcPct val="107000"/>
                        </a:lnSpc>
                        <a:spcAft>
                          <a:spcPts val="0"/>
                        </a:spcAft>
                      </a:pPr>
                      <a:r>
                        <a:rPr lang="en-US" sz="120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2,500,000–3,700,000</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1931 China </a:t>
                      </a:r>
                      <a:r>
                        <a:rPr lang="en-US" sz="120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floods</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1931</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900,000–2,000,000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1887 Yellow River (Huang He) flood</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1887</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500,000–700,000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1938 Yellow River (Huang He) flood</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1938</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1300488">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231,000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Banqiao</a:t>
                      </a: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Dam failure, result of Typhoon </a:t>
                      </a:r>
                      <a:r>
                        <a:rPr lang="en-US" sz="120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Nina. </a:t>
                      </a: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Approximately 86,000 people died from flooding and another 145,000 died during subsequent disease.</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1975</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230,000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Indian Ocean tsunami</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Indonesia</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2004</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145,000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1935 Yangtze river flood</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1935</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St. Felix's Flood, storm surge</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Netherlands</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1530</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Hanoi </a:t>
                      </a: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and Red River Delta flood</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North Vietnam</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1971</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r h="348294">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1911 Yangtze river flood</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China</a:t>
                      </a:r>
                      <a:endParaRPr lang="en-US" sz="1100" u="none">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c>
                  <a:txBody>
                    <a:bodyPr/>
                    <a:lstStyle/>
                    <a:p>
                      <a:pPr algn="ctr">
                        <a:lnSpc>
                          <a:spcPct val="107000"/>
                        </a:lnSpc>
                        <a:spcAft>
                          <a:spcPts val="0"/>
                        </a:spcAft>
                      </a:pPr>
                      <a:r>
                        <a:rPr lang="en-US"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1911</a:t>
                      </a:r>
                      <a:endParaRPr lang="en-US" sz="1100" u="none" dirty="0">
                        <a:solidFill>
                          <a:schemeClr val="tx1"/>
                        </a:solidFill>
                        <a:effectLst/>
                        <a:latin typeface="Calibri" panose="020F0502020204030204" pitchFamily="34" charset="0"/>
                        <a:ea typeface="맑은 고딕" panose="020B0503020000020004" pitchFamily="50" charset="-127"/>
                        <a:cs typeface="Times New Roman" panose="02020603050405020304" pitchFamily="18" charset="0"/>
                      </a:endParaRPr>
                    </a:p>
                  </a:txBody>
                  <a:tcPr marL="9525" marR="9525" marT="9525" marB="9525" anchor="ctr">
                    <a:lnL>
                      <a:noFill/>
                    </a:lnL>
                    <a:lnR>
                      <a:noFill/>
                    </a:lnR>
                    <a:lnT>
                      <a:noFill/>
                    </a:lnT>
                    <a:lnB>
                      <a:noFill/>
                    </a:lnB>
                  </a:tcPr>
                </a:tc>
              </a:tr>
            </a:tbl>
          </a:graphicData>
        </a:graphic>
      </p:graphicFrame>
      <p:sp>
        <p:nvSpPr>
          <p:cNvPr id="5" name="Rectangle 1"/>
          <p:cNvSpPr>
            <a:spLocks noChangeArrowheads="1"/>
          </p:cNvSpPr>
          <p:nvPr/>
        </p:nvSpPr>
        <p:spPr bwMode="auto">
          <a:xfrm>
            <a:off x="647700" y="2474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25208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flo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941" y="837283"/>
            <a:ext cx="4743450" cy="30194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flo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3529" y="3069308"/>
            <a:ext cx="2613025" cy="22399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1" descr="bayshore_flood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1816" y="908720"/>
            <a:ext cx="3143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90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4-2-2</a:t>
            </a:r>
            <a:r>
              <a:rPr lang="en-US" altLang="ko-KR" sz="3200" dirty="0" smtClean="0"/>
              <a:t>. </a:t>
            </a:r>
            <a:r>
              <a:rPr lang="en-US" altLang="ko-KR" sz="3200" dirty="0" smtClean="0"/>
              <a:t>Stream (River)</a:t>
            </a:r>
          </a:p>
          <a:p>
            <a:endParaRPr lang="en-US" altLang="ko-KR" sz="3200" dirty="0"/>
          </a:p>
          <a:p>
            <a:pPr marL="457200" indent="-457200">
              <a:buFont typeface="Arial" panose="020B0604020202020204" pitchFamily="34" charset="0"/>
              <a:buChar char="•"/>
            </a:pPr>
            <a:r>
              <a:rPr lang="en-US" altLang="ko-KR" sz="3200" dirty="0" smtClean="0"/>
              <a:t>The main drainage of the watershed – so critical for the flooding</a:t>
            </a:r>
            <a:endParaRPr lang="en-US" altLang="ko-KR" sz="3200" dirty="0"/>
          </a:p>
          <a:p>
            <a:pPr marL="457200" indent="-457200">
              <a:buFont typeface="Arial" panose="020B0604020202020204" pitchFamily="34" charset="0"/>
              <a:buChar char="•"/>
            </a:pPr>
            <a:r>
              <a:rPr lang="en-US" altLang="ko-KR" sz="3200" dirty="0" smtClean="0"/>
              <a:t>Probably the most significant medium for erosion, transportation &amp; sedimentation on land</a:t>
            </a:r>
          </a:p>
          <a:p>
            <a:pPr marL="457200" indent="-457200">
              <a:buFont typeface="Arial" panose="020B0604020202020204" pitchFamily="34" charset="0"/>
              <a:buChar char="•"/>
            </a:pPr>
            <a:r>
              <a:rPr lang="en-US" altLang="ko-KR" sz="3200" dirty="0" smtClean="0"/>
              <a:t>We are still heavily dependent on streams</a:t>
            </a:r>
            <a:endParaRPr lang="en-US" altLang="ko-KR" sz="3200" dirty="0"/>
          </a:p>
        </p:txBody>
      </p:sp>
    </p:spTree>
    <p:extLst>
      <p:ext uri="{BB962C8B-B14F-4D97-AF65-F5344CB8AC3E}">
        <p14:creationId xmlns:p14="http://schemas.microsoft.com/office/powerpoint/2010/main" val="2025066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2267744" y="5672281"/>
            <a:ext cx="4572000" cy="276999"/>
          </a:xfrm>
          <a:prstGeom prst="rect">
            <a:avLst/>
          </a:prstGeom>
        </p:spPr>
        <p:txBody>
          <a:bodyPr>
            <a:spAutoFit/>
          </a:bodyPr>
          <a:lstStyle/>
          <a:p>
            <a:r>
              <a:rPr lang="en-US" sz="1200" dirty="0"/>
              <a:t>http://thebritishgeographer.weebly.com/river-landforms.html</a:t>
            </a:r>
            <a:endParaRPr lang="en-US" sz="1200" dirty="0"/>
          </a:p>
        </p:txBody>
      </p:sp>
      <p:pic>
        <p:nvPicPr>
          <p:cNvPr id="4" name="그림 3"/>
          <p:cNvPicPr>
            <a:picLocks noChangeAspect="1"/>
          </p:cNvPicPr>
          <p:nvPr/>
        </p:nvPicPr>
        <p:blipFill>
          <a:blip r:embed="rId2"/>
          <a:stretch>
            <a:fillRect/>
          </a:stretch>
        </p:blipFill>
        <p:spPr>
          <a:xfrm>
            <a:off x="107504" y="1124742"/>
            <a:ext cx="4932040" cy="4231241"/>
          </a:xfrm>
          <a:prstGeom prst="rect">
            <a:avLst/>
          </a:prstGeom>
        </p:spPr>
      </p:pic>
      <p:pic>
        <p:nvPicPr>
          <p:cNvPr id="7" name="그림 6"/>
          <p:cNvPicPr>
            <a:picLocks noChangeAspect="1"/>
          </p:cNvPicPr>
          <p:nvPr/>
        </p:nvPicPr>
        <p:blipFill>
          <a:blip r:embed="rId3"/>
          <a:stretch>
            <a:fillRect/>
          </a:stretch>
        </p:blipFill>
        <p:spPr>
          <a:xfrm>
            <a:off x="5220072" y="1044851"/>
            <a:ext cx="3533775" cy="4391025"/>
          </a:xfrm>
          <a:prstGeom prst="rect">
            <a:avLst/>
          </a:prstGeom>
        </p:spPr>
      </p:pic>
    </p:spTree>
    <p:extLst>
      <p:ext uri="{BB962C8B-B14F-4D97-AF65-F5344CB8AC3E}">
        <p14:creationId xmlns:p14="http://schemas.microsoft.com/office/powerpoint/2010/main" val="61869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755576" y="836712"/>
            <a:ext cx="7740661" cy="4464496"/>
          </a:xfrm>
          <a:prstGeom prst="rect">
            <a:avLst/>
          </a:prstGeom>
        </p:spPr>
      </p:pic>
      <p:sp>
        <p:nvSpPr>
          <p:cNvPr id="3" name="직사각형 2"/>
          <p:cNvSpPr/>
          <p:nvPr/>
        </p:nvSpPr>
        <p:spPr>
          <a:xfrm>
            <a:off x="2267744" y="5672281"/>
            <a:ext cx="4572000" cy="276999"/>
          </a:xfrm>
          <a:prstGeom prst="rect">
            <a:avLst/>
          </a:prstGeom>
        </p:spPr>
        <p:txBody>
          <a:bodyPr>
            <a:spAutoFit/>
          </a:bodyPr>
          <a:lstStyle/>
          <a:p>
            <a:r>
              <a:rPr lang="en-US" sz="1200" dirty="0"/>
              <a:t>http://thebritishgeographer.weebly.com/river-landforms.html</a:t>
            </a:r>
            <a:endParaRPr lang="en-US" sz="1200" dirty="0"/>
          </a:p>
        </p:txBody>
      </p:sp>
    </p:spTree>
    <p:extLst>
      <p:ext uri="{BB962C8B-B14F-4D97-AF65-F5344CB8AC3E}">
        <p14:creationId xmlns:p14="http://schemas.microsoft.com/office/powerpoint/2010/main" val="3027141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1403648" y="116632"/>
            <a:ext cx="6381750" cy="6381750"/>
          </a:xfrm>
          <a:prstGeom prst="rect">
            <a:avLst/>
          </a:prstGeom>
        </p:spPr>
      </p:pic>
      <p:sp>
        <p:nvSpPr>
          <p:cNvPr id="5" name="TextBox 4"/>
          <p:cNvSpPr txBox="1"/>
          <p:nvPr/>
        </p:nvSpPr>
        <p:spPr>
          <a:xfrm>
            <a:off x="1187624" y="6525344"/>
            <a:ext cx="7049430" cy="276999"/>
          </a:xfrm>
          <a:prstGeom prst="rect">
            <a:avLst/>
          </a:prstGeom>
          <a:noFill/>
        </p:spPr>
        <p:txBody>
          <a:bodyPr wrap="none" rtlCol="0">
            <a:spAutoFit/>
          </a:bodyPr>
          <a:lstStyle/>
          <a:p>
            <a:r>
              <a:rPr lang="en-US" sz="1200" dirty="0" smtClean="0"/>
              <a:t>Meandering </a:t>
            </a:r>
            <a:r>
              <a:rPr lang="en-US" sz="1200" dirty="0"/>
              <a:t>Mississippi River. http://www.nasa.gov/mission_pages/landsat/news/40th-earthasart.html</a:t>
            </a:r>
          </a:p>
        </p:txBody>
      </p:sp>
    </p:spTree>
    <p:extLst>
      <p:ext uri="{BB962C8B-B14F-4D97-AF65-F5344CB8AC3E}">
        <p14:creationId xmlns:p14="http://schemas.microsoft.com/office/powerpoint/2010/main" val="399020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4-2-3. Flood Damage</a:t>
            </a:r>
          </a:p>
          <a:p>
            <a:endParaRPr lang="en-US" altLang="ko-KR" sz="3200" dirty="0" smtClean="0"/>
          </a:p>
          <a:p>
            <a:r>
              <a:rPr lang="en-US" altLang="ko-KR" sz="3200" dirty="0" smtClean="0"/>
              <a:t>Function </a:t>
            </a:r>
            <a:r>
              <a:rPr lang="en-US" altLang="ko-KR" sz="3200" dirty="0" smtClean="0"/>
              <a:t>of </a:t>
            </a:r>
            <a:endParaRPr lang="en-US" altLang="ko-KR" sz="3200" dirty="0"/>
          </a:p>
          <a:p>
            <a:pPr marL="457200" indent="-457200">
              <a:buFont typeface="Arial" panose="020B0604020202020204" pitchFamily="34" charset="0"/>
              <a:buChar char="•"/>
            </a:pPr>
            <a:r>
              <a:rPr lang="en-US" altLang="ko-KR" sz="3200" dirty="0" smtClean="0"/>
              <a:t>Water </a:t>
            </a:r>
            <a:r>
              <a:rPr lang="en-US" altLang="ko-KR" sz="3200" dirty="0" err="1" smtClean="0"/>
              <a:t>precipiation</a:t>
            </a:r>
            <a:endParaRPr lang="en-US" altLang="ko-KR" sz="3200" dirty="0"/>
          </a:p>
          <a:p>
            <a:pPr marL="457200" indent="-457200">
              <a:buFont typeface="Arial" panose="020B0604020202020204" pitchFamily="34" charset="0"/>
              <a:buChar char="•"/>
            </a:pPr>
            <a:r>
              <a:rPr lang="en-US" altLang="ko-KR" sz="3200" dirty="0" smtClean="0"/>
              <a:t>Drainage capability</a:t>
            </a:r>
          </a:p>
          <a:p>
            <a:pPr marL="457200" indent="-457200">
              <a:buFont typeface="Arial" panose="020B0604020202020204" pitchFamily="34" charset="0"/>
              <a:buChar char="•"/>
            </a:pPr>
            <a:r>
              <a:rPr lang="en-US" altLang="ko-KR" sz="3200" dirty="0" smtClean="0"/>
              <a:t>Landforms</a:t>
            </a:r>
          </a:p>
          <a:p>
            <a:pPr marL="457200" indent="-457200">
              <a:buFont typeface="Arial" panose="020B0604020202020204" pitchFamily="34" charset="0"/>
              <a:buChar char="•"/>
            </a:pPr>
            <a:r>
              <a:rPr lang="en-US" altLang="ko-KR" sz="3200" dirty="0" smtClean="0"/>
              <a:t>Floodplain usage</a:t>
            </a:r>
          </a:p>
          <a:p>
            <a:pPr marL="457200" indent="-457200">
              <a:buFont typeface="Arial" panose="020B0604020202020204" pitchFamily="34" charset="0"/>
              <a:buChar char="•"/>
            </a:pPr>
            <a:r>
              <a:rPr lang="en-US" altLang="ko-KR" sz="3200" dirty="0" smtClean="0"/>
              <a:t>Population</a:t>
            </a:r>
            <a:endParaRPr lang="en-US" altLang="ko-KR" sz="3200" dirty="0"/>
          </a:p>
        </p:txBody>
      </p:sp>
    </p:spTree>
    <p:extLst>
      <p:ext uri="{BB962C8B-B14F-4D97-AF65-F5344CB8AC3E}">
        <p14:creationId xmlns:p14="http://schemas.microsoft.com/office/powerpoint/2010/main" val="329265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fontScale="85000" lnSpcReduction="20000"/>
          </a:bodyPr>
          <a:lstStyle/>
          <a:p>
            <a:r>
              <a:rPr lang="en-US" altLang="ko-KR" sz="3200" dirty="0" smtClean="0"/>
              <a:t>4-2-4. Flood Effects</a:t>
            </a:r>
          </a:p>
          <a:p>
            <a:endParaRPr lang="en-US" altLang="ko-KR" sz="3200" dirty="0" smtClean="0"/>
          </a:p>
          <a:p>
            <a:pPr marL="457200" indent="-457200">
              <a:buFont typeface="Arial" panose="020B0604020202020204" pitchFamily="34" charset="0"/>
              <a:buChar char="•"/>
            </a:pPr>
            <a:r>
              <a:rPr lang="en-US" altLang="ko-KR" sz="3200" dirty="0" smtClean="0"/>
              <a:t>Primary</a:t>
            </a:r>
          </a:p>
          <a:p>
            <a:pPr marL="914400" lvl="1" indent="-457200"/>
            <a:r>
              <a:rPr lang="en-US" altLang="ko-KR" sz="3200" dirty="0" smtClean="0"/>
              <a:t>Loss of life</a:t>
            </a:r>
          </a:p>
          <a:p>
            <a:pPr marL="914400" lvl="1" indent="-457200"/>
            <a:r>
              <a:rPr lang="en-US" altLang="ko-KR" sz="3200" dirty="0" smtClean="0"/>
              <a:t>Damages to the properties</a:t>
            </a:r>
          </a:p>
          <a:p>
            <a:pPr marL="914400" lvl="1" indent="-457200"/>
            <a:r>
              <a:rPr lang="en-US" altLang="ko-KR" sz="3200" dirty="0" smtClean="0"/>
              <a:t>Loss of the soils</a:t>
            </a:r>
          </a:p>
          <a:p>
            <a:pPr marL="914400" lvl="1" indent="-457200"/>
            <a:r>
              <a:rPr lang="en-US" altLang="ko-KR" sz="3200" dirty="0" smtClean="0"/>
              <a:t>Pollution of water</a:t>
            </a:r>
            <a:endParaRPr lang="en-US" altLang="ko-KR" sz="3200" dirty="0"/>
          </a:p>
          <a:p>
            <a:pPr marL="457200" indent="-457200">
              <a:buFont typeface="Arial" panose="020B0604020202020204" pitchFamily="34" charset="0"/>
              <a:buChar char="•"/>
            </a:pPr>
            <a:r>
              <a:rPr lang="en-US" altLang="ko-KR" sz="3200" dirty="0" smtClean="0"/>
              <a:t>Secondary</a:t>
            </a:r>
          </a:p>
          <a:p>
            <a:pPr marL="914400" lvl="1" indent="-457200"/>
            <a:r>
              <a:rPr lang="en-US" altLang="ko-KR" sz="3200" dirty="0" smtClean="0"/>
              <a:t>Disease (epidemic)</a:t>
            </a:r>
          </a:p>
          <a:p>
            <a:pPr marL="914400" lvl="1" indent="-457200"/>
            <a:r>
              <a:rPr lang="en-US" altLang="ko-KR" sz="3200" dirty="0" smtClean="0"/>
              <a:t>Shortage of supplies (food, water </a:t>
            </a:r>
            <a:r>
              <a:rPr lang="en-US" altLang="ko-KR" sz="3200" dirty="0" err="1" smtClean="0"/>
              <a:t>etc</a:t>
            </a:r>
            <a:r>
              <a:rPr lang="en-US" altLang="ko-KR" sz="3200" dirty="0" smtClean="0"/>
              <a:t>)</a:t>
            </a:r>
          </a:p>
          <a:p>
            <a:pPr marL="914400" lvl="1" indent="-457200"/>
            <a:r>
              <a:rPr lang="en-US" altLang="ko-KR" sz="3200" dirty="0" smtClean="0"/>
              <a:t>Economic hardship</a:t>
            </a:r>
          </a:p>
          <a:p>
            <a:pPr marL="914400" lvl="1" indent="-457200"/>
            <a:r>
              <a:rPr lang="en-US" altLang="ko-KR" sz="3200" dirty="0" smtClean="0"/>
              <a:t>Psychological damage</a:t>
            </a:r>
          </a:p>
        </p:txBody>
      </p:sp>
    </p:spTree>
    <p:extLst>
      <p:ext uri="{BB962C8B-B14F-4D97-AF65-F5344CB8AC3E}">
        <p14:creationId xmlns:p14="http://schemas.microsoft.com/office/powerpoint/2010/main" val="3302238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4-2-5. Human Interference</a:t>
            </a:r>
          </a:p>
          <a:p>
            <a:endParaRPr lang="en-US" altLang="ko-KR" sz="3200" dirty="0" smtClean="0"/>
          </a:p>
          <a:p>
            <a:pPr marL="457200" indent="-457200">
              <a:buFont typeface="Arial" panose="020B0604020202020204" pitchFamily="34" charset="0"/>
              <a:buChar char="•"/>
            </a:pPr>
            <a:r>
              <a:rPr lang="en-US" altLang="ko-KR" sz="3200" dirty="0" smtClean="0"/>
              <a:t>Artificial walls (levee)</a:t>
            </a:r>
            <a:endParaRPr lang="en-US" altLang="ko-KR" sz="3200" dirty="0"/>
          </a:p>
          <a:p>
            <a:pPr marL="457200" indent="-457200">
              <a:buFont typeface="Arial" panose="020B0604020202020204" pitchFamily="34" charset="0"/>
              <a:buChar char="•"/>
            </a:pPr>
            <a:r>
              <a:rPr lang="en-US" altLang="ko-KR" sz="3200" dirty="0" smtClean="0"/>
              <a:t>Channel dredging</a:t>
            </a:r>
          </a:p>
          <a:p>
            <a:pPr marL="457200" indent="-457200">
              <a:buFont typeface="Arial" panose="020B0604020202020204" pitchFamily="34" charset="0"/>
              <a:buChar char="•"/>
            </a:pPr>
            <a:r>
              <a:rPr lang="en-US" altLang="ko-KR" sz="3200" dirty="0" smtClean="0"/>
              <a:t>Dams</a:t>
            </a:r>
          </a:p>
          <a:p>
            <a:pPr marL="457200" indent="-457200">
              <a:buFont typeface="Arial" panose="020B0604020202020204" pitchFamily="34" charset="0"/>
              <a:buChar char="•"/>
            </a:pPr>
            <a:endParaRPr lang="en-US" altLang="ko-KR" sz="3200" dirty="0"/>
          </a:p>
          <a:p>
            <a:pPr marL="457200" indent="-457200">
              <a:buFont typeface="Arial" panose="020B0604020202020204" pitchFamily="34" charset="0"/>
              <a:buChar char="•"/>
            </a:pPr>
            <a:r>
              <a:rPr lang="en-US" altLang="ko-KR" sz="3200" dirty="0" smtClean="0"/>
              <a:t>Discuss “Four Major Rivers Projects”</a:t>
            </a:r>
            <a:endParaRPr lang="en-US" altLang="ko-KR" sz="3200" dirty="0"/>
          </a:p>
        </p:txBody>
      </p:sp>
    </p:spTree>
    <p:extLst>
      <p:ext uri="{BB962C8B-B14F-4D97-AF65-F5344CB8AC3E}">
        <p14:creationId xmlns:p14="http://schemas.microsoft.com/office/powerpoint/2010/main" val="40597212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859</TotalTime>
  <Words>447</Words>
  <Application>Microsoft Office PowerPoint</Application>
  <PresentationFormat>화면 슬라이드 쇼(4:3)</PresentationFormat>
  <Paragraphs>104</Paragraphs>
  <Slides>19</Slides>
  <Notes>0</Notes>
  <HiddenSlides>0</HiddenSlides>
  <MMClips>0</MMClips>
  <ScaleCrop>false</ScaleCrop>
  <HeadingPairs>
    <vt:vector size="6" baseType="variant">
      <vt:variant>
        <vt:lpstr>사용한 글꼴</vt:lpstr>
      </vt:variant>
      <vt:variant>
        <vt:i4>8</vt:i4>
      </vt:variant>
      <vt:variant>
        <vt:lpstr>테마</vt:lpstr>
      </vt:variant>
      <vt:variant>
        <vt:i4>1</vt:i4>
      </vt:variant>
      <vt:variant>
        <vt:lpstr>슬라이드 제목</vt:lpstr>
      </vt:variant>
      <vt:variant>
        <vt:i4>19</vt:i4>
      </vt:variant>
    </vt:vector>
  </HeadingPairs>
  <TitlesOfParts>
    <vt:vector size="28" baseType="lpstr">
      <vt:lpstr>HY견고딕</vt:lpstr>
      <vt:lpstr>굴림</vt:lpstr>
      <vt:lpstr>돋움</vt:lpstr>
      <vt:lpstr>맑은 고딕</vt:lpstr>
      <vt:lpstr>Arial</vt:lpstr>
      <vt:lpstr>Arial Black</vt:lpstr>
      <vt:lpstr>Calibri</vt:lpstr>
      <vt:lpstr>Times New Roman</vt:lpstr>
      <vt:lpstr>필수</vt:lpstr>
      <vt:lpstr>4-2. flood</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jyuhome</cp:lastModifiedBy>
  <cp:revision>66</cp:revision>
  <dcterms:created xsi:type="dcterms:W3CDTF">2013-09-03T00:41:18Z</dcterms:created>
  <dcterms:modified xsi:type="dcterms:W3CDTF">2014-05-11T07:32:21Z</dcterms:modified>
</cp:coreProperties>
</file>